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21" r:id="rId2"/>
    <p:sldId id="322" r:id="rId3"/>
    <p:sldId id="323" r:id="rId4"/>
    <p:sldId id="324" r:id="rId5"/>
    <p:sldId id="326" r:id="rId6"/>
    <p:sldId id="327" r:id="rId7"/>
    <p:sldId id="328" r:id="rId8"/>
    <p:sldId id="338" r:id="rId9"/>
    <p:sldId id="325" r:id="rId10"/>
    <p:sldId id="337" r:id="rId11"/>
    <p:sldId id="329" r:id="rId12"/>
    <p:sldId id="330" r:id="rId13"/>
    <p:sldId id="331" r:id="rId14"/>
    <p:sldId id="332" r:id="rId15"/>
    <p:sldId id="334" r:id="rId16"/>
    <p:sldId id="335" r:id="rId17"/>
    <p:sldId id="336" r:id="rId18"/>
    <p:sldId id="340" r:id="rId19"/>
    <p:sldId id="341" r:id="rId20"/>
    <p:sldId id="342" r:id="rId21"/>
    <p:sldId id="343" r:id="rId22"/>
    <p:sldId id="339" r:id="rId2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99"/>
    <a:srgbClr val="1C1C1C"/>
    <a:srgbClr val="080808"/>
    <a:srgbClr val="C02500"/>
    <a:srgbClr val="FF6743"/>
    <a:srgbClr val="FF330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8" autoAdjust="0"/>
    <p:restoredTop sz="94548" autoAdjust="0"/>
  </p:normalViewPr>
  <p:slideViewPr>
    <p:cSldViewPr>
      <p:cViewPr varScale="1">
        <p:scale>
          <a:sx n="47" d="100"/>
          <a:sy n="47" d="100"/>
        </p:scale>
        <p:origin x="-510" y="-84"/>
      </p:cViewPr>
      <p:guideLst>
        <p:guide orient="horz" pos="2629"/>
        <p:guide orient="horz" pos="1298"/>
        <p:guide orient="horz" pos="3974"/>
        <p:guide orient="horz" pos="210"/>
        <p:guide pos="5465"/>
        <p:guide pos="2880"/>
        <p:guide pos="2049"/>
        <p:guide pos="29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22926F84-0E97-447A-B165-82B3BB15286E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5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6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7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8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9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10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12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13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14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15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16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17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18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19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20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21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26F84-0E97-447A-B165-82B3BB15286E}" type="slidenum">
              <a:rPr lang="en-US" altLang="zh-CN" smtClean="0"/>
              <a:pPr>
                <a:defRPr/>
              </a:pPr>
              <a:t>22</a:t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8" descr="bg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18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68313" y="4437063"/>
            <a:ext cx="5399087" cy="1079500"/>
          </a:xfrm>
        </p:spPr>
        <p:txBody>
          <a:bodyPr/>
          <a:lstStyle>
            <a:lvl1pPr>
              <a:defRPr sz="3200" smtClean="0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6719" name="Rectangle 31"/>
          <p:cNvSpPr>
            <a:spLocks noGrp="1" noChangeArrowheads="1"/>
          </p:cNvSpPr>
          <p:nvPr>
            <p:ph type="subTitle" idx="1"/>
          </p:nvPr>
        </p:nvSpPr>
        <p:spPr>
          <a:xfrm>
            <a:off x="468313" y="5516563"/>
            <a:ext cx="5400675" cy="6000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smtClean="0"/>
            </a:lvl1pPr>
          </a:lstStyle>
          <a:p>
            <a:pPr lvl="0"/>
            <a:r>
              <a:rPr lang="zh-CN" altLang="en-US" noProof="0" smtClean="0"/>
              <a:t>单击添加署名或公司信息</a:t>
            </a:r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CE6BDE82-CD68-4F9E-9ACC-7CAB7DEB6427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83C55E5C-9A52-43CC-BDAE-E5D12F14554A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975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8108D52A-6FE6-4E15-98CF-24770133DC99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C8015881-0064-4FB8-BA42-EBA8EC9030EE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E5E0B9D2-1F53-4A45-9CF8-DD1B8700CFE0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89B9F9D9-C33F-4FDF-8643-19C848EC3B2C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6780512B-A4E5-483E-ADE3-E7BD89777769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08D9E081-C279-40DB-98F2-BEA618EC719B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7DDEEE18-F77D-48E4-8913-3DDFC6F1C60A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8658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8658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B01F15B7-A886-4FE7-9AEA-5C972D4B5DF9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5" descr="bg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7"/>
          <p:cNvSpPr>
            <a:spLocks noChangeArrowheads="1"/>
          </p:cNvSpPr>
          <p:nvPr userDrawn="1"/>
        </p:nvSpPr>
        <p:spPr bwMode="gray">
          <a:xfrm>
            <a:off x="7286625" y="6308725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zh-CN" sz="1400" b="1" i="0"/>
              <a:t>LOGO</a:t>
            </a:r>
          </a:p>
        </p:txBody>
      </p:sp>
      <p:sp>
        <p:nvSpPr>
          <p:cNvPr id="1028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073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288088"/>
            <a:ext cx="143986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b="1"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itchFamily="34" charset="-128"/>
              </a:rPr>
              <a:t></a:t>
            </a:r>
            <a:r>
              <a:rPr lang="de-DE" altLang="zh-CN"/>
              <a:t> </a:t>
            </a:r>
            <a:fld id="{D5128837-35DB-4979-BC19-4B8B02771F9F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0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4450"/>
            <a:ext cx="63357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华文细黑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华文细黑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华文细黑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华文细黑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华文细黑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华文细黑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华文细黑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华文细黑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华文细黑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华文细黑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bs.ruidepp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9"/>
          <p:cNvGrpSpPr>
            <a:grpSpLocks/>
          </p:cNvGrpSpPr>
          <p:nvPr/>
        </p:nvGrpSpPr>
        <p:grpSpPr bwMode="auto">
          <a:xfrm>
            <a:off x="468313" y="4649788"/>
            <a:ext cx="4813300" cy="866775"/>
            <a:chOff x="3106" y="1317"/>
            <a:chExt cx="1293" cy="548"/>
          </a:xfrm>
        </p:grpSpPr>
        <p:sp>
          <p:nvSpPr>
            <p:cNvPr id="307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3106" y="1317"/>
              <a:ext cx="1293" cy="31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400" b="1" i="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latin typeface="黑体"/>
                  <a:ea typeface="黑体"/>
                </a:rPr>
                <a:t>桃花源記</a:t>
              </a:r>
              <a:endParaRPr lang="en-US" altLang="zh-TW" sz="2400" b="1" i="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黑体"/>
                <a:ea typeface="黑体"/>
              </a:endParaRPr>
            </a:p>
          </p:txBody>
        </p:sp>
        <p:sp>
          <p:nvSpPr>
            <p:cNvPr id="3078" name="WordArt 11"/>
            <p:cNvSpPr>
              <a:spLocks noChangeArrowheads="1" noChangeShapeType="1" noTextEdit="1"/>
            </p:cNvSpPr>
            <p:nvPr/>
          </p:nvSpPr>
          <p:spPr bwMode="auto">
            <a:xfrm flipV="1">
              <a:off x="3106" y="1649"/>
              <a:ext cx="1293" cy="2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zh-TW" altLang="en-US" sz="2400" b="1" kern="10" dirty="0">
                <a:ln w="9525">
                  <a:noFill/>
                  <a:round/>
                  <a:headEnd/>
                  <a:tailEnd/>
                </a:ln>
                <a:solidFill>
                  <a:schemeClr val="tx1">
                    <a:alpha val="14902"/>
                  </a:schemeClr>
                </a:solidFill>
                <a:latin typeface="黑体"/>
                <a:ea typeface="黑体"/>
              </a:endParaRPr>
            </a:p>
          </p:txBody>
        </p:sp>
      </p:grpSp>
      <p:sp>
        <p:nvSpPr>
          <p:cNvPr id="6" name="TextBox 2">
            <a:hlinkClick r:id="rId3" tooltip="更多PPT作品分享"/>
          </p:cNvPr>
          <p:cNvSpPr txBox="1">
            <a:spLocks noChangeArrowheads="1"/>
          </p:cNvSpPr>
          <p:nvPr/>
        </p:nvSpPr>
        <p:spPr bwMode="auto">
          <a:xfrm>
            <a:off x="2339752" y="5301208"/>
            <a:ext cx="501808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400" b="1" i="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陶淵明</a:t>
            </a:r>
            <a:endParaRPr lang="zh-CN" altLang="en-US" sz="4400" b="1" i="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2627784" y="908720"/>
            <a:ext cx="453650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寫出時間地點人物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讓人覺得真有其事</a:t>
            </a:r>
            <a:endParaRPr kumimoji="0" lang="zh-CN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286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晉太元中，武陵人，</a:t>
              </a:r>
              <a:endParaRPr lang="en-US" altLang="zh-TW" sz="3200" b="1" i="0" u="sng" dirty="0" smtClean="0">
                <a:latin typeface="標楷體" pitchFamily="65" charset="-120"/>
                <a:ea typeface="標楷體" pitchFamily="65" charset="-120"/>
              </a:endParaRPr>
            </a:p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捕魚為業。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122-1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1115616" y="908720"/>
            <a:ext cx="74888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兩字點出漁人的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無心</a:t>
            </a:r>
            <a:r>
              <a:rPr lang="zh-TW" altLang="en-US" sz="4000" b="1" i="0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與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意外，</a:t>
            </a:r>
            <a:endParaRPr lang="en-US" altLang="zh-TW" sz="4000" b="1" i="0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沒心機的人，才能尋訪到桃花源</a:t>
            </a:r>
            <a:endParaRPr kumimoji="0" lang="zh-CN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143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solidFill>
                    <a:srgbClr val="FF9900"/>
                  </a:solidFill>
                  <a:latin typeface="標楷體" pitchFamily="65" charset="-120"/>
                  <a:ea typeface="標楷體" pitchFamily="65" charset="-120"/>
                </a:rPr>
                <a:t>忘</a:t>
              </a: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路之遠近，</a:t>
              </a:r>
              <a:r>
                <a:rPr lang="zh-TW" altLang="en-US" sz="3200" b="1" i="0" u="sng" dirty="0" smtClean="0">
                  <a:solidFill>
                    <a:srgbClr val="FF9900"/>
                  </a:solidFill>
                  <a:latin typeface="標楷體" pitchFamily="65" charset="-120"/>
                  <a:ea typeface="標楷體" pitchFamily="65" charset="-120"/>
                </a:rPr>
                <a:t>忽</a:t>
              </a: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逢桃花林。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122-2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2627784" y="908720"/>
            <a:ext cx="453650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要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進桃</a:t>
            </a: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花源，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須先捨棄紅塵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羈絆</a:t>
            </a:r>
            <a:endParaRPr kumimoji="0" lang="zh-CN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143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便捨船，從口入。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122-5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陸游  </a:t>
            </a: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遊山西村</a:t>
            </a:r>
            <a:endParaRPr kumimoji="0" lang="en-US" altLang="zh-TW" sz="4000" b="1" i="0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「山重水複疑無路，柳暗花明又一村」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302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初極狹，纔通人；復行數十步，豁然開朗。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122-6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744992" y="1124744"/>
            <a:ext cx="875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i="0" dirty="0" smtClean="0">
                <a:solidFill>
                  <a:srgbClr val="FF0000"/>
                </a:solidFill>
              </a:rPr>
              <a:t>＜ 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 rot="10800000">
            <a:off x="5886688" y="1156112"/>
            <a:ext cx="875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i="0" dirty="0" smtClean="0">
                <a:solidFill>
                  <a:srgbClr val="FF0000"/>
                </a:solidFill>
              </a:rPr>
              <a:t>＜ 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出自道家</a:t>
            </a:r>
            <a:r>
              <a:rPr kumimoji="0" lang="zh-TW" altLang="en-US" sz="40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老子</a:t>
            </a: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的「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小國寡民」思想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143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阡陌交通，雞犬相聞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122-8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老者安之，少者懷之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627784" y="2492896"/>
            <a:ext cx="5379318" cy="3836764"/>
            <a:chOff x="0" y="0"/>
            <a:chExt cx="3379776" cy="740162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368675" cy="740162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180"/>
            <p:cNvSpPr>
              <a:spLocks noChangeArrowheads="1"/>
            </p:cNvSpPr>
            <p:nvPr/>
          </p:nvSpPr>
          <p:spPr bwMode="auto">
            <a:xfrm>
              <a:off x="328610" y="145389"/>
              <a:ext cx="3051166" cy="143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3200" b="1" i="0" u="sng" dirty="0" smtClean="0">
                  <a:latin typeface="標楷體" pitchFamily="65" charset="-120"/>
                  <a:ea typeface="標楷體" pitchFamily="65" charset="-120"/>
                </a:rPr>
                <a:t>黃髮垂髫，並怡然自樂</a:t>
              </a:r>
              <a:endParaRPr lang="en-US" sz="3200" b="1" i="0" u="sng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2420888"/>
            <a:ext cx="1368152" cy="40010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123-1</a:t>
            </a:r>
          </a:p>
          <a:p>
            <a:endParaRPr lang="en-US" altLang="zh-TW" b="1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187624" y="5157192"/>
            <a:ext cx="4813300" cy="866775"/>
            <a:chOff x="3106" y="1317"/>
            <a:chExt cx="1293" cy="548"/>
          </a:xfrm>
        </p:grpSpPr>
        <p:sp>
          <p:nvSpPr>
            <p:cNvPr id="307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3106" y="1317"/>
              <a:ext cx="1293" cy="31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400" b="1" i="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latin typeface="黑体"/>
                  <a:ea typeface="黑体"/>
                </a:rPr>
                <a:t>修辭大十字</a:t>
              </a:r>
              <a:r>
                <a:rPr lang="en-US" altLang="zh-TW" sz="2400" b="1" i="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latin typeface="黑体"/>
                  <a:ea typeface="黑体"/>
                </a:rPr>
                <a:t>!</a:t>
              </a:r>
            </a:p>
          </p:txBody>
        </p:sp>
        <p:sp>
          <p:nvSpPr>
            <p:cNvPr id="3078" name="WordArt 11"/>
            <p:cNvSpPr>
              <a:spLocks noChangeArrowheads="1" noChangeShapeType="1" noTextEdit="1"/>
            </p:cNvSpPr>
            <p:nvPr/>
          </p:nvSpPr>
          <p:spPr bwMode="auto">
            <a:xfrm flipV="1">
              <a:off x="3106" y="1649"/>
              <a:ext cx="1293" cy="2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zh-TW" altLang="en-US" sz="2400" b="1" kern="10" dirty="0">
                <a:ln w="9525">
                  <a:noFill/>
                  <a:round/>
                  <a:headEnd/>
                  <a:tailEnd/>
                </a:ln>
                <a:solidFill>
                  <a:schemeClr val="tx1">
                    <a:alpha val="14902"/>
                  </a:schemeClr>
                </a:solidFill>
                <a:latin typeface="黑体"/>
                <a:ea typeface="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頂真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p.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122-3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欲窮其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林。林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盡水源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p.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122-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便得一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山。山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有小口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借代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p.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黃髮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（老人）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p.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lang="en-US" altLang="zh-C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垂髫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（小孩）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與世隔絕太久，對漁人的出現很訝異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143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見漁人，乃大驚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123-1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桃花源人好客、善良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2861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便要還家，設酒、殺雞、作食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123-1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時移世易，仍是亂世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143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乃不知有漢，無論魏晉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124-2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1.</a:t>
            </a:r>
            <a:r>
              <a:rPr kumimoji="0" lang="zh-TW" altLang="en-US" sz="40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婉曲語氣，想保持桃花源的平靜</a:t>
            </a:r>
            <a:endParaRPr kumimoji="0" lang="en-US" altLang="zh-TW" sz="4000" b="1" i="0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2.</a:t>
            </a: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下一段的伏筆（有事情要發生了）</a:t>
            </a:r>
            <a:endParaRPr kumimoji="0" lang="zh-CN" sz="40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143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不足為外人道也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124-2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轉返紅塵，就開始有心機</a:t>
            </a:r>
            <a:endParaRPr lang="en-US" altLang="zh-TW" sz="4000" b="1" i="0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143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便扶向路，處處誌之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124-5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有政治力介入，理想世界就幻滅</a:t>
            </a:r>
            <a:endParaRPr lang="en-US" altLang="zh-TW" sz="4000" b="1" i="0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302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太守即遣人隨其往，尋向所誌，遂迷不復得路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124-6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539552" y="908720"/>
            <a:ext cx="835292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世上無知音，</a:t>
            </a:r>
            <a:endParaRPr lang="en-US" altLang="zh-TW" sz="4000" b="1" i="0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i="0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桃花源只是作者心中的理想世界</a:t>
            </a:r>
            <a:endParaRPr lang="en-US" altLang="zh-TW" sz="4000" b="1" i="0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pSp>
        <p:nvGrpSpPr>
          <p:cNvPr id="2" name="群組 9"/>
          <p:cNvGrpSpPr/>
          <p:nvPr/>
        </p:nvGrpSpPr>
        <p:grpSpPr>
          <a:xfrm>
            <a:off x="1259632" y="2420888"/>
            <a:ext cx="6747470" cy="4001095"/>
            <a:chOff x="1403648" y="1772816"/>
            <a:chExt cx="6747470" cy="400109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71800" y="1844824"/>
              <a:ext cx="5379318" cy="3836764"/>
              <a:chOff x="0" y="0"/>
              <a:chExt cx="3379776" cy="740162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68675" cy="740162"/>
              </a:xfrm>
              <a:prstGeom prst="rect">
                <a:avLst/>
              </a:prstGeom>
              <a:solidFill>
                <a:srgbClr val="CCECFF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" name="Rectangle 180"/>
              <p:cNvSpPr>
                <a:spLocks noChangeArrowheads="1"/>
              </p:cNvSpPr>
              <p:nvPr/>
            </p:nvSpPr>
            <p:spPr bwMode="auto">
              <a:xfrm>
                <a:off x="328610" y="145389"/>
                <a:ext cx="3051166" cy="302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3200" b="1" i="0" u="sng" dirty="0" smtClean="0">
                    <a:latin typeface="標楷體" pitchFamily="65" charset="-120"/>
                    <a:ea typeface="標楷體" pitchFamily="65" charset="-120"/>
                  </a:rPr>
                  <a:t>未果，尋病終。後遂無問津者。</a:t>
                </a:r>
                <a:endParaRPr lang="en-US" sz="3200" b="1" i="0" u="sng" dirty="0"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1403648" y="1772816"/>
              <a:ext cx="1368152" cy="400109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altLang="zh-TW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altLang="zh-TW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124-7</a:t>
              </a:r>
            </a:p>
            <a:p>
              <a:endParaRPr lang="en-US" altLang="zh-TW" b="1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</p:grpSp>
      <p:sp>
        <p:nvSpPr>
          <p:cNvPr id="10" name="矩形 9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第一段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假還真的效果，行文多用短句，製造輕快感。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第二段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暗示現實世界無法安居。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第三段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大家還有心機，與第一段成對比。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779912" y="44450"/>
            <a:ext cx="3024112" cy="592138"/>
          </a:xfrm>
        </p:spPr>
        <p:txBody>
          <a:bodyPr/>
          <a:lstStyle/>
          <a:p>
            <a:pPr eaLnBrk="1" hangingPunct="1"/>
            <a:r>
              <a:rPr lang="zh-TW" altLang="en-US" sz="5400" b="1" u="sng" dirty="0" smtClean="0">
                <a:latin typeface="標楷體" pitchFamily="65" charset="-120"/>
                <a:ea typeface="標楷體" pitchFamily="65" charset="-120"/>
              </a:rPr>
              <a:t>藝術手法</a:t>
            </a:r>
            <a:endParaRPr lang="zh-CN" altLang="en-US" sz="5400" b="1" u="sng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真假結合，虛實相生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曲折回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環，層次分明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語言</a:t>
            </a:r>
            <a:r>
              <a:rPr lang="zh-TW" altLang="en-US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曉暢，用語精到。</a:t>
            </a:r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CN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矩形 4"/>
          <p:cNvSpPr/>
          <p:nvPr/>
        </p:nvSpPr>
        <p:spPr bwMode="auto">
          <a:xfrm>
            <a:off x="7092280" y="6309320"/>
            <a:ext cx="1728192" cy="548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TXi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187624" y="5157192"/>
            <a:ext cx="4813300" cy="866775"/>
            <a:chOff x="3106" y="1317"/>
            <a:chExt cx="1293" cy="548"/>
          </a:xfrm>
        </p:grpSpPr>
        <p:sp>
          <p:nvSpPr>
            <p:cNvPr id="307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3106" y="1317"/>
              <a:ext cx="1293" cy="31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400" b="1" i="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latin typeface="黑体"/>
                  <a:ea typeface="黑体"/>
                </a:rPr>
                <a:t>謝謝聽講</a:t>
              </a:r>
              <a:r>
                <a:rPr lang="en-US" altLang="zh-TW" sz="2400" b="1" i="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latin typeface="黑体"/>
                  <a:ea typeface="黑体"/>
                </a:rPr>
                <a:t>!</a:t>
              </a:r>
            </a:p>
          </p:txBody>
        </p:sp>
        <p:sp>
          <p:nvSpPr>
            <p:cNvPr id="3078" name="WordArt 11"/>
            <p:cNvSpPr>
              <a:spLocks noChangeArrowheads="1" noChangeShapeType="1" noTextEdit="1"/>
            </p:cNvSpPr>
            <p:nvPr/>
          </p:nvSpPr>
          <p:spPr bwMode="auto">
            <a:xfrm flipV="1">
              <a:off x="3106" y="1649"/>
              <a:ext cx="1293" cy="2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zh-TW" altLang="en-US" sz="2400" b="1" kern="10" dirty="0">
                <a:ln w="9525">
                  <a:noFill/>
                  <a:round/>
                  <a:headEnd/>
                  <a:tailEnd/>
                </a:ln>
                <a:solidFill>
                  <a:schemeClr val="tx1">
                    <a:alpha val="14902"/>
                  </a:schemeClr>
                </a:solidFill>
                <a:latin typeface="黑体"/>
                <a:ea typeface="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ww.iloveppt.org">
  <a:themeElements>
    <a:clrScheme name="nordridesign.com 3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2A94FE"/>
      </a:folHlink>
    </a:clrScheme>
    <a:fontScheme name="NordriDesign_免费商务模板系列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NordriDesign_免费商务模板系列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2D"/>
        </a:accent6>
        <a:hlink>
          <a:srgbClr val="463900"/>
        </a:hlink>
        <a:folHlink>
          <a:srgbClr val="FFE6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AD5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2A94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C468B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3B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DDDF9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7BD5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000E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DCAAAA"/>
        </a:accent5>
        <a:accent6>
          <a:srgbClr val="AA000B"/>
        </a:accent6>
        <a:hlink>
          <a:srgbClr val="3A0004"/>
        </a:hlink>
        <a:folHlink>
          <a:srgbClr val="FF3B3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2823</TotalTime>
  <Words>403</Words>
  <Application>Microsoft Office PowerPoint</Application>
  <PresentationFormat>如螢幕大小 (4:3)</PresentationFormat>
  <Paragraphs>200</Paragraphs>
  <Slides>22</Slides>
  <Notes>22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www.iloveppt.org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頂真</vt:lpstr>
      <vt:lpstr>借代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第一段</vt:lpstr>
      <vt:lpstr>第二段</vt:lpstr>
      <vt:lpstr>第三段</vt:lpstr>
      <vt:lpstr>藝術手法</vt:lpstr>
      <vt:lpstr>投影片 22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cp:lastModifiedBy>Valued Acer Customer</cp:lastModifiedBy>
  <cp:revision>274</cp:revision>
  <dcterms:created xsi:type="dcterms:W3CDTF">2008-05-06T01:42:58Z</dcterms:created>
  <dcterms:modified xsi:type="dcterms:W3CDTF">2011-12-01T11:35:26Z</dcterms:modified>
  <cp:category/>
</cp:coreProperties>
</file>